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6" r:id="rId16"/>
    <p:sldId id="273" r:id="rId17"/>
    <p:sldId id="277" r:id="rId18"/>
    <p:sldId id="274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9" r:id="rId30"/>
    <p:sldId id="290" r:id="rId31"/>
    <p:sldId id="291" r:id="rId32"/>
    <p:sldId id="302" r:id="rId33"/>
    <p:sldId id="292" r:id="rId34"/>
    <p:sldId id="293" r:id="rId35"/>
    <p:sldId id="294" r:id="rId36"/>
    <p:sldId id="295" r:id="rId37"/>
    <p:sldId id="296" r:id="rId38"/>
    <p:sldId id="297" r:id="rId39"/>
    <p:sldId id="299" r:id="rId40"/>
    <p:sldId id="298" r:id="rId41"/>
    <p:sldId id="300" r:id="rId42"/>
    <p:sldId id="301" r:id="rId43"/>
    <p:sldId id="303" r:id="rId44"/>
    <p:sldId id="304" r:id="rId45"/>
    <p:sldId id="305" r:id="rId46"/>
    <p:sldId id="307" r:id="rId47"/>
    <p:sldId id="308" r:id="rId48"/>
    <p:sldId id="309" r:id="rId49"/>
    <p:sldId id="311" r:id="rId50"/>
    <p:sldId id="313" r:id="rId51"/>
    <p:sldId id="312" r:id="rId52"/>
    <p:sldId id="314" r:id="rId53"/>
    <p:sldId id="316" r:id="rId54"/>
    <p:sldId id="317" r:id="rId55"/>
    <p:sldId id="318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4" autoAdjust="0"/>
    <p:restoredTop sz="94660"/>
  </p:normalViewPr>
  <p:slideViewPr>
    <p:cSldViewPr>
      <p:cViewPr varScale="1">
        <p:scale>
          <a:sx n="65" d="100"/>
          <a:sy n="65" d="100"/>
        </p:scale>
        <p:origin x="-120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F4425-1A16-4F3F-A9D7-6C8BAB8CBA4D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B3E0B-59F9-4075-9CD0-B94212FFF1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S900069519[1].wav">
            <a:hlinkClick r:id="" action="ppaction://media"/>
          </p:cNvPr>
          <p:cNvPicPr>
            <a:picLocks noRot="1" noChangeAspect="1"/>
          </p:cNvPicPr>
          <p:nvPr>
            <a:wavAudioFile r:embed="rId1" name="MS900069519[1]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MS900069519[1].wav">
            <a:hlinkClick r:id="" action="ppaction://media"/>
          </p:cNvPr>
          <p:cNvPicPr>
            <a:picLocks noRot="1" noChangeAspect="1"/>
          </p:cNvPicPr>
          <p:nvPr>
            <a:wavAudioFile r:embed="rId1" name="MS900069519[1].wav"/>
          </p:nvPr>
        </p:nvPicPr>
        <p:blipFill>
          <a:blip r:embed="rId4" cstate="print"/>
          <a:stretch>
            <a:fillRect/>
          </a:stretch>
        </p:blipFill>
        <p:spPr>
          <a:xfrm>
            <a:off x="43434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French_foo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304800"/>
            <a:ext cx="7391400" cy="5654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Un </a:t>
            </a:r>
            <a:r>
              <a:rPr lang="en-US" b="1" dirty="0" err="1" smtClean="0">
                <a:solidFill>
                  <a:srgbClr val="00B050"/>
                </a:solidFill>
              </a:rPr>
              <a:t>repas</a:t>
            </a:r>
            <a:r>
              <a:rPr lang="en-US" b="1" dirty="0" smtClean="0">
                <a:solidFill>
                  <a:srgbClr val="00B050"/>
                </a:solidFill>
              </a:rPr>
              <a:t> à la </a:t>
            </a:r>
            <a:r>
              <a:rPr lang="en-US" b="1" dirty="0" err="1" smtClean="0">
                <a:solidFill>
                  <a:srgbClr val="00B050"/>
                </a:solidFill>
              </a:rPr>
              <a:t>française</a:t>
            </a: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err="1" smtClean="0">
                <a:solidFill>
                  <a:srgbClr val="00B050"/>
                </a:solidFill>
              </a:rPr>
              <a:t>Vocab</a:t>
            </a:r>
            <a:r>
              <a:rPr lang="en-US" b="1" dirty="0" smtClean="0">
                <a:solidFill>
                  <a:srgbClr val="00B050"/>
                </a:solidFill>
              </a:rPr>
              <a:t> review: A table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B050"/>
                </a:solidFill>
              </a:rPr>
              <a:t>Allez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Viens</a:t>
            </a:r>
            <a:r>
              <a:rPr lang="en-US" b="1" dirty="0" smtClean="0">
                <a:solidFill>
                  <a:srgbClr val="00B050"/>
                </a:solidFill>
              </a:rPr>
              <a:t> 2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Chapitre</a:t>
            </a:r>
            <a:r>
              <a:rPr lang="en-US" b="1" dirty="0" smtClean="0">
                <a:solidFill>
                  <a:srgbClr val="00B050"/>
                </a:solidFill>
              </a:rPr>
              <a:t> 3, </a:t>
            </a:r>
            <a:r>
              <a:rPr lang="en-US" b="1" dirty="0" err="1" smtClean="0">
                <a:solidFill>
                  <a:srgbClr val="00B050"/>
                </a:solidFill>
              </a:rPr>
              <a:t>Deuxième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Etape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8200" y="61722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Created by:</a:t>
            </a:r>
          </a:p>
        </p:txBody>
      </p:sp>
      <p:pic>
        <p:nvPicPr>
          <p:cNvPr id="7" name="Picture 5" descr="PHYLLI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6096000"/>
            <a:ext cx="1828800" cy="571500"/>
          </a:xfrm>
          <a:prstGeom prst="rect">
            <a:avLst/>
          </a:prstGeom>
          <a:noFill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419600" y="6019800"/>
            <a:ext cx="1981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  <a:latin typeface="Vladimir Script" pitchFamily="66" charset="0"/>
              </a:rPr>
              <a:t>Dimick</a:t>
            </a:r>
            <a:endParaRPr lang="en-US" sz="3200" b="1" dirty="0">
              <a:solidFill>
                <a:schemeClr val="bg1"/>
              </a:solidFill>
              <a:latin typeface="Vladimir Script" pitchFamily="66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9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49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609600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Et pour la </a:t>
            </a:r>
            <a:r>
              <a:rPr lang="en-US" dirty="0" err="1" smtClean="0"/>
              <a:t>boisson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…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Users\Phyllis\AppData\Local\Microsoft\Windows\Temporary Internet Files\Content.IE5\81EWQ513\MC90044174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57400"/>
            <a:ext cx="3886200" cy="3886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5867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verre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Users\Phyllis\AppData\Local\Microsoft\Windows\Temporary Internet Files\Content.IE5\81EWQ513\MC90044174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57400"/>
            <a:ext cx="3886200" cy="3886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To ask for more…..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Could I have some bread, please?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8" name="Picture 7" descr="baguette-0709-l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452361">
            <a:off x="3972536" y="2658827"/>
            <a:ext cx="1323740" cy="176498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pourrais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 du pain, </a:t>
            </a:r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8" name="Picture 7" descr="baguette-0709-l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452361">
            <a:off x="3972536" y="2658827"/>
            <a:ext cx="1323740" cy="1764987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6146" name="Picture 2" descr="C:\Users\Phyllis\AppData\Local\Microsoft\Windows\Temporary Internet Files\Content.IE5\1YT0E33H\MC900232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743200"/>
            <a:ext cx="3141552" cy="189821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pourrais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 du </a:t>
            </a:r>
            <a:r>
              <a:rPr lang="en-US" dirty="0" err="1" smtClean="0"/>
              <a:t>poulet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6146" name="Picture 2" descr="C:\Users\Phyllis\AppData\Local\Microsoft\Windows\Temporary Internet Files\Content.IE5\1YT0E33H\MC900232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743200"/>
            <a:ext cx="3141552" cy="189821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7170" name="Picture 2" descr="C:\Users\Phyllis\AppData\Local\Microsoft\Windows\Temporary Internet Files\Content.IE5\81EWQ513\MC900237878[2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895600"/>
            <a:ext cx="1987990" cy="170308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pourrais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smtClean="0"/>
              <a:t>de la </a:t>
            </a:r>
            <a:r>
              <a:rPr lang="en-US" dirty="0" err="1" smtClean="0"/>
              <a:t>salade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7170" name="Picture 2" descr="C:\Users\Phyllis\AppData\Local\Microsoft\Windows\Temporary Internet Files\Content.IE5\81EWQ513\MC900237878[2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895600"/>
            <a:ext cx="1987990" cy="170308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8194" name="Picture 2" descr="C:\Users\Phyllis\AppData\Local\Microsoft\Windows\Temporary Internet Files\Content.IE5\X4LDVMWH\MC90004872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76600"/>
            <a:ext cx="1906524" cy="101224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pourrais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smtClean="0"/>
              <a:t>des escargots, </a:t>
            </a:r>
            <a:br>
              <a:rPr lang="en-US" dirty="0" smtClean="0"/>
            </a:br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43000" y="55626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752600"/>
            <a:ext cx="6661150" cy="3789939"/>
          </a:xfrm>
          <a:prstGeom prst="rect">
            <a:avLst/>
          </a:prstGeom>
        </p:spPr>
      </p:pic>
      <p:pic>
        <p:nvPicPr>
          <p:cNvPr id="8194" name="Picture 2" descr="C:\Users\Phyllis\AppData\Local\Microsoft\Windows\Temporary Internet Files\Content.IE5\X4LDVMWH\MC90004872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76600"/>
            <a:ext cx="1906524" cy="101224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 table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0200" y="5943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droite</a:t>
            </a:r>
            <a:r>
              <a:rPr lang="en-US" sz="3600" dirty="0" smtClean="0"/>
              <a:t>, </a:t>
            </a:r>
            <a:r>
              <a:rPr lang="en-US" sz="3600" dirty="0" err="1" smtClean="0"/>
              <a:t>il</a:t>
            </a:r>
            <a:r>
              <a:rPr lang="en-US" sz="3600" dirty="0" smtClean="0"/>
              <a:t> y a…..</a:t>
            </a:r>
            <a:endParaRPr lang="en-US" sz="36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Asking someone to pass something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71600" y="5562600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Could you pass me the salt?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028" name="Picture 4" descr="C:\Users\Phyllis\AppData\Local\Microsoft\Windows\Temporary Internet Files\Content.IE5\0AYJ31JE\MC9001128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696662">
            <a:off x="4022969" y="2518114"/>
            <a:ext cx="1675991" cy="1563949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pourrais</a:t>
            </a:r>
            <a:r>
              <a:rPr lang="en-US" dirty="0" smtClean="0"/>
              <a:t> me passer le </a:t>
            </a:r>
            <a:r>
              <a:rPr lang="en-US" dirty="0" err="1" smtClean="0"/>
              <a:t>sel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028" name="Picture 4" descr="C:\Users\Phyllis\AppData\Local\Microsoft\Windows\Temporary Internet Files\Content.IE5\0AYJ31JE\MC9001128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696662">
            <a:off x="4022969" y="2518114"/>
            <a:ext cx="1675991" cy="1563949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028" name="Picture 4" descr="C:\Users\Phyllis\AppData\Local\Microsoft\Windows\Temporary Internet Files\Content.IE5\0AYJ31JE\MC9001128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696662">
            <a:off x="4022969" y="2518114"/>
            <a:ext cx="1675991" cy="1563949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pourrais</a:t>
            </a:r>
            <a:r>
              <a:rPr lang="en-US" dirty="0" smtClean="0"/>
              <a:t> me passer le </a:t>
            </a:r>
            <a:r>
              <a:rPr lang="en-US" dirty="0" err="1" smtClean="0"/>
              <a:t>sel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028" name="Picture 4" descr="C:\Users\Phyllis\AppData\Local\Microsoft\Windows\Temporary Internet Files\Content.IE5\0AYJ31JE\MC9001128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696662">
            <a:off x="4022969" y="2518114"/>
            <a:ext cx="1675991" cy="1563949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9218" name="Picture 2" descr="C:\Users\Phyllis\AppData\Local\Microsoft\Windows\Temporary Internet Files\Content.IE5\X4LDVMWH\MC90004872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819400"/>
            <a:ext cx="1906524" cy="101224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pourrais</a:t>
            </a:r>
            <a:r>
              <a:rPr lang="en-US" dirty="0" smtClean="0"/>
              <a:t> me passer </a:t>
            </a:r>
            <a:r>
              <a:rPr lang="en-US" dirty="0" smtClean="0"/>
              <a:t>les escargots? </a:t>
            </a:r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5" name="Picture 2" descr="C:\Users\Phyllis\AppData\Local\Microsoft\Windows\Temporary Internet Files\Content.IE5\X4LDVMWH\MC90004872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76600"/>
            <a:ext cx="1906524" cy="101224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0242" name="Picture 2" descr="C:\Users\Phyllis\AppData\Local\Microsoft\Windows\Temporary Internet Files\Content.IE5\UH9487T3\MC900232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743200"/>
            <a:ext cx="3141552" cy="189821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pourrais</a:t>
            </a:r>
            <a:r>
              <a:rPr lang="en-US" dirty="0" smtClean="0"/>
              <a:t> me passer </a:t>
            </a:r>
            <a:r>
              <a:rPr lang="en-US" dirty="0" smtClean="0"/>
              <a:t>le </a:t>
            </a:r>
            <a:r>
              <a:rPr lang="en-US" dirty="0" err="1" smtClean="0"/>
              <a:t>poulet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5" name="Picture 2" descr="C:\Users\Phyllis\AppData\Local\Microsoft\Windows\Temporary Internet Files\Content.IE5\UH9487T3\MC900232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819400"/>
            <a:ext cx="3141552" cy="189821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1266" name="Picture 2" descr="C:\Users\Phyllis\AppData\Local\Microsoft\Windows\Temporary Internet Files\Content.IE5\1YT0E33H\MC90026425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971800"/>
            <a:ext cx="1547317" cy="108204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pourrais</a:t>
            </a:r>
            <a:r>
              <a:rPr lang="en-US" dirty="0" smtClean="0"/>
              <a:t> me passer le </a:t>
            </a:r>
            <a:r>
              <a:rPr lang="en-US" dirty="0" err="1" smtClean="0"/>
              <a:t>beurre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" name="Picture 6" descr="Diner-en-famille.jpg"/>
          <p:cNvPicPr>
            <a:picLocks noChangeAspect="1"/>
          </p:cNvPicPr>
          <p:nvPr/>
        </p:nvPicPr>
        <p:blipFill>
          <a:blip r:embed="rId2" cstate="print"/>
          <a:srcRect t="13856"/>
          <a:stretch>
            <a:fillRect/>
          </a:stretch>
        </p:blipFill>
        <p:spPr>
          <a:xfrm>
            <a:off x="1219200" y="1371600"/>
            <a:ext cx="6661150" cy="3789939"/>
          </a:xfrm>
          <a:prstGeom prst="rect">
            <a:avLst/>
          </a:prstGeom>
        </p:spPr>
      </p:pic>
      <p:pic>
        <p:nvPicPr>
          <p:cNvPr id="11266" name="Picture 2" descr="C:\Users\Phyllis\AppData\Local\Microsoft\Windows\Temporary Internet Files\Content.IE5\1YT0E33H\MC90026425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971800"/>
            <a:ext cx="1547317" cy="108204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cuillère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pic>
        <p:nvPicPr>
          <p:cNvPr id="1026" name="Picture 2" descr="C:\Users\Phyllis\AppData\Local\Microsoft\Windows\Temporary Internet Files\Content.IE5\X4LDVMWH\MC90023216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133600"/>
            <a:ext cx="3127973" cy="367063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Offering more food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Do you want some salad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?/ More salad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 de la </a:t>
            </a:r>
            <a:r>
              <a:rPr lang="en-US" dirty="0" err="1" smtClean="0"/>
              <a:t>salade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Encore de la </a:t>
            </a:r>
            <a:r>
              <a:rPr lang="en-US" dirty="0" err="1" smtClean="0"/>
              <a:t>salade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 de la </a:t>
            </a:r>
            <a:r>
              <a:rPr lang="en-US" dirty="0" err="1" smtClean="0"/>
              <a:t>salade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Encore de la </a:t>
            </a:r>
            <a:r>
              <a:rPr lang="en-US" dirty="0" err="1" smtClean="0"/>
              <a:t>salade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5" name="Picture 2" descr="C:\Users\Phyllis\AppData\Local\Microsoft\Windows\Temporary Internet Files\Content.IE5\81EWQ513\MC90041045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3462543" cy="39624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 du pain?</a:t>
            </a:r>
            <a:br>
              <a:rPr lang="en-US" dirty="0" smtClean="0"/>
            </a:br>
            <a:r>
              <a:rPr lang="en-US" dirty="0" smtClean="0"/>
              <a:t>Encore du pain?</a:t>
            </a:r>
            <a:endParaRPr lang="en-US" dirty="0"/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12290" name="Picture 2" descr="C:\Users\Phyllis\AppData\Local\Microsoft\Windows\Temporary Internet Files\Content.IE5\81EWQ513\MC90041045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81200"/>
            <a:ext cx="3010277" cy="3444844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13314" name="Picture 2" descr="C:\Users\Phyllis\AppData\Local\Microsoft\Windows\Temporary Internet Files\Content.IE5\81EWQ513\MC9002157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438400"/>
            <a:ext cx="3038248" cy="28194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 du </a:t>
            </a:r>
            <a:r>
              <a:rPr lang="en-US" dirty="0" err="1" smtClean="0"/>
              <a:t>fromage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Encore du </a:t>
            </a:r>
            <a:r>
              <a:rPr lang="en-US" dirty="0" err="1" smtClean="0"/>
              <a:t>fromage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5" name="Picture 2" descr="C:\Users\Phyllis\AppData\Local\Microsoft\Windows\Temporary Internet Files\Content.IE5\81EWQ513\MC9002157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09800"/>
            <a:ext cx="3038248" cy="28194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accepting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Yes, I want some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pic>
        <p:nvPicPr>
          <p:cNvPr id="5122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8288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 table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0200" y="5943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gauche, </a:t>
            </a:r>
            <a:r>
              <a:rPr lang="en-US" sz="3600" dirty="0" err="1" smtClean="0"/>
              <a:t>il</a:t>
            </a:r>
            <a:r>
              <a:rPr lang="en-US" sz="3600" dirty="0" smtClean="0"/>
              <a:t> y a…..</a:t>
            </a:r>
            <a:endParaRPr lang="en-US" sz="36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Oui</a:t>
            </a:r>
            <a:r>
              <a:rPr lang="en-US" dirty="0" smtClean="0"/>
              <a:t>, je </a:t>
            </a:r>
            <a:r>
              <a:rPr lang="en-US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PGX2WBQM\MC9000400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3193695" cy="3843259"/>
          </a:xfrm>
          <a:prstGeom prst="rect">
            <a:avLst/>
          </a:prstGeom>
          <a:noFill/>
        </p:spPr>
      </p:pic>
      <p:pic>
        <p:nvPicPr>
          <p:cNvPr id="5122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8288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rejecting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No thanks, I’m OK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7" name="Picture 6" descr="gateau.jpg"/>
          <p:cNvPicPr>
            <a:picLocks noChangeAspect="1"/>
          </p:cNvPicPr>
          <p:nvPr/>
        </p:nvPicPr>
        <p:blipFill>
          <a:blip r:embed="rId2" cstate="print"/>
          <a:srcRect b="14286"/>
          <a:stretch>
            <a:fillRect/>
          </a:stretch>
        </p:blipFill>
        <p:spPr>
          <a:xfrm>
            <a:off x="3276600" y="1752600"/>
            <a:ext cx="5560291" cy="3657600"/>
          </a:xfrm>
          <a:prstGeom prst="rect">
            <a:avLst/>
          </a:prstGeom>
        </p:spPr>
      </p:pic>
      <p:pic>
        <p:nvPicPr>
          <p:cNvPr id="6146" name="Picture 2" descr="C:\Users\Phyllis\AppData\Local\Microsoft\Windows\Temporary Internet Files\Content.IE5\PGX2WBQM\MC9000980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2334559" cy="2286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Merci,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943600" y="2057400"/>
            <a:ext cx="1752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7" name="Picture 6" descr="gateau.jpg"/>
          <p:cNvPicPr>
            <a:picLocks noChangeAspect="1"/>
          </p:cNvPicPr>
          <p:nvPr/>
        </p:nvPicPr>
        <p:blipFill>
          <a:blip r:embed="rId2" cstate="print"/>
          <a:srcRect b="14286"/>
          <a:stretch>
            <a:fillRect/>
          </a:stretch>
        </p:blipFill>
        <p:spPr>
          <a:xfrm>
            <a:off x="3276600" y="1752600"/>
            <a:ext cx="5560291" cy="3657600"/>
          </a:xfrm>
          <a:prstGeom prst="rect">
            <a:avLst/>
          </a:prstGeom>
        </p:spPr>
      </p:pic>
      <p:pic>
        <p:nvPicPr>
          <p:cNvPr id="6146" name="Picture 2" descr="C:\Users\Phyllis\AppData\Local\Microsoft\Windows\Temporary Internet Files\Content.IE5\PGX2WBQM\MC9000980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2334559" cy="2286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5791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Complimenting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It’s really good.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2743200" cy="2743200"/>
          </a:xfrm>
          <a:prstGeom prst="rect">
            <a:avLst/>
          </a:prstGeom>
          <a:noFill/>
        </p:spPr>
      </p:pic>
      <p:pic>
        <p:nvPicPr>
          <p:cNvPr id="8195" name="Picture 3" descr="C:\Users\Phyllis\AppData\Local\Microsoft\Windows\Temporary Internet Files\Content.IE5\0AYJ31JE\MC9002329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752600"/>
            <a:ext cx="4099613" cy="39624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57912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 </a:t>
            </a:r>
            <a:r>
              <a:rPr lang="en-US" dirty="0" err="1" smtClean="0"/>
              <a:t>vraiment</a:t>
            </a:r>
            <a:r>
              <a:rPr lang="en-US" dirty="0" smtClean="0"/>
              <a:t> bon.</a:t>
            </a:r>
            <a:endParaRPr lang="en-US" dirty="0"/>
          </a:p>
        </p:txBody>
      </p:sp>
      <p:pic>
        <p:nvPicPr>
          <p:cNvPr id="8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2743200" cy="2743200"/>
          </a:xfrm>
          <a:prstGeom prst="rect">
            <a:avLst/>
          </a:prstGeom>
          <a:noFill/>
        </p:spPr>
      </p:pic>
      <p:pic>
        <p:nvPicPr>
          <p:cNvPr id="8195" name="Picture 3" descr="C:\Users\Phyllis\AppData\Local\Microsoft\Windows\Temporary Internet Files\Content.IE5\0AYJ31JE\MC9002329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752600"/>
            <a:ext cx="4099613" cy="39624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57912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8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2743200" cy="2743200"/>
          </a:xfrm>
          <a:prstGeom prst="rect">
            <a:avLst/>
          </a:prstGeom>
          <a:noFill/>
        </p:spPr>
      </p:pic>
      <p:pic>
        <p:nvPicPr>
          <p:cNvPr id="8195" name="Picture 3" descr="C:\Users\Phyllis\AppData\Local\Microsoft\Windows\Temporary Internet Files\Content.IE5\0AYJ31JE\MC9002329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752600"/>
            <a:ext cx="4099613" cy="39624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Phyllis\AppData\Local\Microsoft\Windows\Temporary Internet Files\Content.IE5\0AYJ31JE\MC9003909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4067099" cy="5534377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Complimenting after finishing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0" y="5257800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It was delicious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00200"/>
            <a:ext cx="2743200" cy="2743200"/>
          </a:xfrm>
          <a:prstGeom prst="rect">
            <a:avLst/>
          </a:prstGeom>
          <a:noFill/>
        </p:spPr>
      </p:pic>
      <p:pic>
        <p:nvPicPr>
          <p:cNvPr id="7" name="Picture 6" descr="gateau.jpg"/>
          <p:cNvPicPr>
            <a:picLocks noChangeAspect="1"/>
          </p:cNvPicPr>
          <p:nvPr/>
        </p:nvPicPr>
        <p:blipFill>
          <a:blip r:embed="rId4" cstate="print"/>
          <a:srcRect b="14286"/>
          <a:stretch>
            <a:fillRect/>
          </a:stretch>
        </p:blipFill>
        <p:spPr>
          <a:xfrm rot="21271759">
            <a:off x="2532303" y="4038600"/>
            <a:ext cx="1201497" cy="790353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Phyllis\AppData\Local\Microsoft\Windows\Temporary Internet Files\Content.IE5\0AYJ31JE\MC9003909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4067099" cy="5534377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C’était</a:t>
            </a:r>
            <a:r>
              <a:rPr lang="en-US" dirty="0" smtClean="0"/>
              <a:t> </a:t>
            </a:r>
            <a:r>
              <a:rPr lang="en-US" dirty="0" err="1" smtClean="0"/>
              <a:t>délicieux</a:t>
            </a:r>
            <a:endParaRPr lang="en-US" dirty="0"/>
          </a:p>
        </p:txBody>
      </p:sp>
      <p:pic>
        <p:nvPicPr>
          <p:cNvPr id="8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00200"/>
            <a:ext cx="2743200" cy="2743200"/>
          </a:xfrm>
          <a:prstGeom prst="rect">
            <a:avLst/>
          </a:prstGeom>
          <a:noFill/>
        </p:spPr>
      </p:pic>
      <p:pic>
        <p:nvPicPr>
          <p:cNvPr id="7" name="Picture 6" descr="gateau.jpg"/>
          <p:cNvPicPr>
            <a:picLocks noChangeAspect="1"/>
          </p:cNvPicPr>
          <p:nvPr/>
        </p:nvPicPr>
        <p:blipFill>
          <a:blip r:embed="rId4" cstate="print"/>
          <a:srcRect b="14286"/>
          <a:stretch>
            <a:fillRect/>
          </a:stretch>
        </p:blipFill>
        <p:spPr>
          <a:xfrm rot="21271759">
            <a:off x="2532303" y="4038600"/>
            <a:ext cx="1201497" cy="790353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Phyllis\AppData\Local\Microsoft\Windows\Temporary Internet Files\Content.IE5\0AYJ31JE\MC9003909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4067099" cy="5534377"/>
          </a:xfrm>
          <a:prstGeom prst="rect">
            <a:avLst/>
          </a:prstGeom>
          <a:noFill/>
        </p:spPr>
      </p:pic>
      <p:pic>
        <p:nvPicPr>
          <p:cNvPr id="8" name="Picture 2" descr="C:\Users\Phyllis\AppData\Local\Microsoft\Windows\Temporary Internet Files\Content.IE5\0AYJ31JE\MC9004413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00200"/>
            <a:ext cx="2743200" cy="2743200"/>
          </a:xfrm>
          <a:prstGeom prst="rect">
            <a:avLst/>
          </a:prstGeom>
          <a:noFill/>
        </p:spPr>
      </p:pic>
      <p:pic>
        <p:nvPicPr>
          <p:cNvPr id="7" name="Picture 6" descr="gateau.jpg"/>
          <p:cNvPicPr>
            <a:picLocks noChangeAspect="1"/>
          </p:cNvPicPr>
          <p:nvPr/>
        </p:nvPicPr>
        <p:blipFill>
          <a:blip r:embed="rId4" cstate="print"/>
          <a:srcRect b="14286"/>
          <a:stretch>
            <a:fillRect/>
          </a:stretch>
        </p:blipFill>
        <p:spPr>
          <a:xfrm rot="21271759">
            <a:off x="2532303" y="4038600"/>
            <a:ext cx="1201497" cy="790353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Responding to a compliment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0" y="5257800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It’s no big thing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4" name="Picture 4" descr="C:\Users\Phyllis\AppData\Local\Microsoft\Windows\Temporary Internet Files\Content.IE5\G01L3DZ5\MC9001981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14400"/>
            <a:ext cx="5782695" cy="5715000"/>
          </a:xfrm>
          <a:prstGeom prst="rect">
            <a:avLst/>
          </a:prstGeom>
          <a:noFill/>
        </p:spPr>
      </p:pic>
      <p:sp>
        <p:nvSpPr>
          <p:cNvPr id="10" name="&quot;No&quot; Symbol 9"/>
          <p:cNvSpPr/>
          <p:nvPr/>
        </p:nvSpPr>
        <p:spPr>
          <a:xfrm>
            <a:off x="2667000" y="3352800"/>
            <a:ext cx="2209800" cy="26670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fourchette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pic>
        <p:nvPicPr>
          <p:cNvPr id="2050" name="Picture 2" descr="C:\Users\Phyllis\AppData\Local\Microsoft\Windows\Temporary Internet Files\Content.IE5\UH9487T3\MC900252167[1].wmf"/>
          <p:cNvPicPr>
            <a:picLocks noChangeAspect="1" noChangeArrowheads="1"/>
          </p:cNvPicPr>
          <p:nvPr/>
        </p:nvPicPr>
        <p:blipFill>
          <a:blip r:embed="rId3" cstate="print"/>
          <a:srcRect r="6557" b="-4173"/>
          <a:stretch>
            <a:fillRect/>
          </a:stretch>
        </p:blipFill>
        <p:spPr bwMode="auto">
          <a:xfrm>
            <a:off x="1600200" y="2514600"/>
            <a:ext cx="44958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grand chose</a:t>
            </a:r>
            <a:endParaRPr lang="en-US" dirty="0"/>
          </a:p>
        </p:txBody>
      </p:sp>
      <p:pic>
        <p:nvPicPr>
          <p:cNvPr id="10244" name="Picture 4" descr="C:\Users\Phyllis\AppData\Local\Microsoft\Windows\Temporary Internet Files\Content.IE5\G01L3DZ5\MC9001981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14400"/>
            <a:ext cx="5782695" cy="5715000"/>
          </a:xfrm>
          <a:prstGeom prst="rect">
            <a:avLst/>
          </a:prstGeom>
          <a:noFill/>
        </p:spPr>
      </p:pic>
      <p:sp>
        <p:nvSpPr>
          <p:cNvPr id="10" name="&quot;No&quot; Symbol 9"/>
          <p:cNvSpPr/>
          <p:nvPr/>
        </p:nvSpPr>
        <p:spPr>
          <a:xfrm>
            <a:off x="2667000" y="3352800"/>
            <a:ext cx="2209800" cy="26670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Phyllis\AppData\Local\Microsoft\Windows\Temporary Internet Files\Content.IE5\G01L3DZ5\MC9001981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14400"/>
            <a:ext cx="5782695" cy="5715000"/>
          </a:xfrm>
          <a:prstGeom prst="rect">
            <a:avLst/>
          </a:prstGeom>
          <a:noFill/>
        </p:spPr>
      </p:pic>
      <p:sp>
        <p:nvSpPr>
          <p:cNvPr id="10" name="&quot;No&quot; Symbol 9"/>
          <p:cNvSpPr/>
          <p:nvPr/>
        </p:nvSpPr>
        <p:spPr>
          <a:xfrm>
            <a:off x="2667000" y="3352800"/>
            <a:ext cx="2209800" cy="26670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0" y="5257800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Thanks, that’s nice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3" descr="C:\Users\Phyllis\AppData\Local\Microsoft\Windows\Temporary Internet Files\Content.IE5\PGX2WBQM\MC9003891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895600"/>
            <a:ext cx="2396590" cy="1875434"/>
          </a:xfrm>
          <a:prstGeom prst="rect">
            <a:avLst/>
          </a:prstGeom>
          <a:noFill/>
        </p:spPr>
      </p:pic>
      <p:pic>
        <p:nvPicPr>
          <p:cNvPr id="11268" name="Picture 4" descr="C:\Users\Phyllis\AppData\Local\Microsoft\Windows\Temporary Internet Files\Content.IE5\NN8BQ512\MC9003910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99" y="1219200"/>
            <a:ext cx="2519037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Merci.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gentil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0" y="5257800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3" descr="C:\Users\Phyllis\AppData\Local\Microsoft\Windows\Temporary Internet Files\Content.IE5\PGX2WBQM\MC9003891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895600"/>
            <a:ext cx="2396590" cy="1875434"/>
          </a:xfrm>
          <a:prstGeom prst="rect">
            <a:avLst/>
          </a:prstGeom>
          <a:noFill/>
        </p:spPr>
      </p:pic>
      <p:pic>
        <p:nvPicPr>
          <p:cNvPr id="11268" name="Picture 4" descr="C:\Users\Phyllis\AppData\Local\Microsoft\Windows\Temporary Internet Files\Content.IE5\NN8BQ512\MC9003910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99" y="1219200"/>
            <a:ext cx="2519037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57912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0" y="5257800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3" descr="C:\Users\Phyllis\AppData\Local\Microsoft\Windows\Temporary Internet Files\Content.IE5\PGX2WBQM\MC9003891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895600"/>
            <a:ext cx="2396590" cy="1875434"/>
          </a:xfrm>
          <a:prstGeom prst="rect">
            <a:avLst/>
          </a:prstGeom>
          <a:noFill/>
        </p:spPr>
      </p:pic>
      <p:pic>
        <p:nvPicPr>
          <p:cNvPr id="11268" name="Picture 4" descr="C:\Users\Phyllis\AppData\Local\Microsoft\Windows\Temporary Internet Files\Content.IE5\NN8BQ512\MC9003910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99" y="1219200"/>
            <a:ext cx="2519037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3800" b="1" dirty="0" smtClean="0"/>
              <a:t>FIN</a:t>
            </a:r>
            <a:endParaRPr lang="en-US" sz="13800" b="1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 table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0200" y="5943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Pour </a:t>
            </a:r>
            <a:r>
              <a:rPr lang="en-US" sz="3600" dirty="0" err="1" smtClean="0"/>
              <a:t>couper</a:t>
            </a:r>
            <a:r>
              <a:rPr lang="en-US" sz="3600" dirty="0" smtClean="0"/>
              <a:t> la </a:t>
            </a:r>
            <a:r>
              <a:rPr lang="en-US" sz="3600" dirty="0" err="1" smtClean="0"/>
              <a:t>viande</a:t>
            </a:r>
            <a:r>
              <a:rPr lang="en-US" sz="3600" dirty="0" smtClean="0"/>
              <a:t>, </a:t>
            </a:r>
            <a:r>
              <a:rPr lang="en-US" sz="3600" dirty="0" err="1" smtClean="0"/>
              <a:t>il</a:t>
            </a:r>
            <a:r>
              <a:rPr lang="en-US" sz="3600" dirty="0" smtClean="0"/>
              <a:t> y a……</a:t>
            </a:r>
            <a:endParaRPr lang="en-US" sz="36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couteau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pic>
        <p:nvPicPr>
          <p:cNvPr id="3074" name="Picture 2" descr="C:\Users\Phyllis\AppData\Local\Microsoft\Windows\Temporary Internet Files\Content.IE5\81EWQ513\MC90029004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1559" y="2286000"/>
            <a:ext cx="3654041" cy="2746946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 table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0200" y="5943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Au centre, </a:t>
            </a:r>
            <a:r>
              <a:rPr lang="en-US" sz="3600" dirty="0" err="1" smtClean="0"/>
              <a:t>il</a:t>
            </a:r>
            <a:r>
              <a:rPr lang="en-US" sz="3600" dirty="0" smtClean="0"/>
              <a:t> y a……</a:t>
            </a:r>
            <a:endParaRPr lang="en-US" sz="36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assiette</a:t>
            </a:r>
            <a:endParaRPr lang="en-US" dirty="0"/>
          </a:p>
        </p:txBody>
      </p:sp>
      <p:pic>
        <p:nvPicPr>
          <p:cNvPr id="7" name="Picture 6" descr="a_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705124" cy="4467289"/>
          </a:xfrm>
          <a:prstGeom prst="rect">
            <a:avLst/>
          </a:prstGeom>
        </p:spPr>
      </p:pic>
      <p:pic>
        <p:nvPicPr>
          <p:cNvPr id="4098" name="Picture 2" descr="C:\Users\Phyllis\AppData\Local\Microsoft\Windows\Temporary Internet Files\Content.IE5\X4LDVMWH\MC900389372[1].wmf"/>
          <p:cNvPicPr>
            <a:picLocks noChangeAspect="1" noChangeArrowheads="1"/>
          </p:cNvPicPr>
          <p:nvPr/>
        </p:nvPicPr>
        <p:blipFill>
          <a:blip r:embed="rId3" cstate="print"/>
          <a:srcRect l="27044" t="13646" r="23639" b="18126"/>
          <a:stretch>
            <a:fillRect/>
          </a:stretch>
        </p:blipFill>
        <p:spPr bwMode="auto">
          <a:xfrm>
            <a:off x="3505200" y="2667000"/>
            <a:ext cx="2362200" cy="2667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275</Words>
  <Application>Microsoft Office PowerPoint</Application>
  <PresentationFormat>On-screen Show (4:3)</PresentationFormat>
  <Paragraphs>68</Paragraphs>
  <Slides>55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Un repas à la française Vocab review: A table</vt:lpstr>
      <vt:lpstr>A table</vt:lpstr>
      <vt:lpstr>Une cuillère</vt:lpstr>
      <vt:lpstr>A table</vt:lpstr>
      <vt:lpstr>Une fourchette</vt:lpstr>
      <vt:lpstr>A table</vt:lpstr>
      <vt:lpstr>Le couteau</vt:lpstr>
      <vt:lpstr>A table</vt:lpstr>
      <vt:lpstr>Une assiette</vt:lpstr>
      <vt:lpstr>Et pour la boisson, il y a …</vt:lpstr>
      <vt:lpstr>Un verre</vt:lpstr>
      <vt:lpstr>To ask for more…..</vt:lpstr>
      <vt:lpstr>Je pourrais avoir du pain, s’il vous plaît? </vt:lpstr>
      <vt:lpstr>Slide 14</vt:lpstr>
      <vt:lpstr>Je pourrais avoir du poulet,  s’il vous plaît? </vt:lpstr>
      <vt:lpstr>Slide 16</vt:lpstr>
      <vt:lpstr>Je pourrais avoir de la salade,  s’il vous plaît? </vt:lpstr>
      <vt:lpstr>Slide 18</vt:lpstr>
      <vt:lpstr>Je pourrais avoir des escargots,  s’il vous plaît? </vt:lpstr>
      <vt:lpstr>Asking someone to pass something</vt:lpstr>
      <vt:lpstr>Tu pourrais me passer le sel? </vt:lpstr>
      <vt:lpstr>Slide 22</vt:lpstr>
      <vt:lpstr>Tu pourrais me passer le sel? </vt:lpstr>
      <vt:lpstr>Slide 24</vt:lpstr>
      <vt:lpstr>Tu pourrais me passer les escargots? </vt:lpstr>
      <vt:lpstr>Slide 26</vt:lpstr>
      <vt:lpstr>Tu pourrais me passer le poulet? </vt:lpstr>
      <vt:lpstr>Slide 28</vt:lpstr>
      <vt:lpstr>Tu pourrais me passer le beurre?</vt:lpstr>
      <vt:lpstr>Offering more food</vt:lpstr>
      <vt:lpstr>Tu veux de la salade?</vt:lpstr>
      <vt:lpstr>Encore de la salade?</vt:lpstr>
      <vt:lpstr>Slide 33</vt:lpstr>
      <vt:lpstr>Tu veux de la salade? Encore de la salade?</vt:lpstr>
      <vt:lpstr>Slide 35</vt:lpstr>
      <vt:lpstr>Tu veux du pain? Encore du pain?</vt:lpstr>
      <vt:lpstr>Slide 37</vt:lpstr>
      <vt:lpstr>Tu veux du fromage? Encore du fromage?</vt:lpstr>
      <vt:lpstr>accepting</vt:lpstr>
      <vt:lpstr>Oui, je veux bien.</vt:lpstr>
      <vt:lpstr>rejecting</vt:lpstr>
      <vt:lpstr>Merci, ça va.</vt:lpstr>
      <vt:lpstr>Complimenting</vt:lpstr>
      <vt:lpstr>C’est  vraiment bon.</vt:lpstr>
      <vt:lpstr>Slide 45</vt:lpstr>
      <vt:lpstr>Complimenting after finishing</vt:lpstr>
      <vt:lpstr>C’était délicieux</vt:lpstr>
      <vt:lpstr>Slide 48</vt:lpstr>
      <vt:lpstr>Responding to a compliment</vt:lpstr>
      <vt:lpstr>Ce n’est pas grand chose</vt:lpstr>
      <vt:lpstr>Slide 51</vt:lpstr>
      <vt:lpstr>Slide 52</vt:lpstr>
      <vt:lpstr>Merci. C’est gentil</vt:lpstr>
      <vt:lpstr>Slide 54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repas à la française Vocab review: A table</dc:title>
  <dc:creator>Phyllis</dc:creator>
  <cp:lastModifiedBy>Phyllis</cp:lastModifiedBy>
  <cp:revision>25</cp:revision>
  <dcterms:created xsi:type="dcterms:W3CDTF">2013-11-16T12:06:09Z</dcterms:created>
  <dcterms:modified xsi:type="dcterms:W3CDTF">2013-11-16T12:55:32Z</dcterms:modified>
</cp:coreProperties>
</file>